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sldIdLst>
    <p:sldId id="256" r:id="rId2"/>
    <p:sldId id="263" r:id="rId3"/>
    <p:sldId id="275" r:id="rId4"/>
    <p:sldId id="257" r:id="rId5"/>
    <p:sldId id="267" r:id="rId6"/>
    <p:sldId id="266" r:id="rId7"/>
    <p:sldId id="264" r:id="rId8"/>
    <p:sldId id="265" r:id="rId9"/>
    <p:sldId id="258" r:id="rId10"/>
    <p:sldId id="268" r:id="rId11"/>
    <p:sldId id="269" r:id="rId12"/>
    <p:sldId id="271" r:id="rId13"/>
    <p:sldId id="270" r:id="rId14"/>
    <p:sldId id="260" r:id="rId15"/>
    <p:sldId id="273" r:id="rId16"/>
    <p:sldId id="274" r:id="rId17"/>
    <p:sldId id="278" r:id="rId18"/>
    <p:sldId id="272" r:id="rId19"/>
    <p:sldId id="276" r:id="rId20"/>
    <p:sldId id="277" r:id="rId21"/>
    <p:sldId id="279" r:id="rId22"/>
    <p:sldId id="261" r:id="rId23"/>
    <p:sldId id="26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5" autoAdjust="0"/>
    <p:restoredTop sz="94658"/>
  </p:normalViewPr>
  <p:slideViewPr>
    <p:cSldViewPr snapToGrid="0">
      <p:cViewPr varScale="1">
        <p:scale>
          <a:sx n="93" d="100"/>
          <a:sy n="93" d="100"/>
        </p:scale>
        <p:origin x="216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514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775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277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83151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221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091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423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0247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8193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806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499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391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197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5040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8149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043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689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937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oncepto ondulado de colores">
            <a:extLst>
              <a:ext uri="{FF2B5EF4-FFF2-40B4-BE49-F238E27FC236}">
                <a16:creationId xmlns:a16="http://schemas.microsoft.com/office/drawing/2014/main" id="{774DD621-8984-D089-C60B-826BBD78FBC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0000"/>
          </a:blip>
          <a:srcRect t="1672" b="14034"/>
          <a:stretch>
            <a:fillRect/>
          </a:stretch>
        </p:blipFill>
        <p:spPr>
          <a:xfrm>
            <a:off x="-1" y="298451"/>
            <a:ext cx="12188389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4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7E52CCF-9715-E4AC-A60C-DA5790A01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MACHINE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1F0AAB-F76D-87E2-79F6-1BD415C2C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LAURA GARCÍA GONZÁLEZ Y </a:t>
            </a:r>
            <a:r>
              <a:rPr lang="es-ES" dirty="0" err="1"/>
              <a:t>LUCíA</a:t>
            </a:r>
            <a:r>
              <a:rPr lang="es-ES" dirty="0"/>
              <a:t> MARTÍNEZ MIRAMONTES</a:t>
            </a:r>
          </a:p>
        </p:txBody>
      </p:sp>
    </p:spTree>
    <p:extLst>
      <p:ext uri="{BB962C8B-B14F-4D97-AF65-F5344CB8AC3E}">
        <p14:creationId xmlns:p14="http://schemas.microsoft.com/office/powerpoint/2010/main" val="379096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AA0D0D-476F-5D17-0EBD-43B8B8A3B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pic>
        <p:nvPicPr>
          <p:cNvPr id="10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FA51988-FF4A-C187-87CE-0B4D21D08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s-ES" sz="2400">
                <a:solidFill>
                  <a:srgbClr val="FFFFFF"/>
                </a:solidFill>
              </a:rPr>
              <a:t>HIERARCHICAL CLUSTERING - MANHATTAN</a:t>
            </a:r>
            <a:br>
              <a:rPr lang="es-ES" sz="2400">
                <a:solidFill>
                  <a:srgbClr val="FFFFFF"/>
                </a:solidFill>
              </a:rPr>
            </a:br>
            <a:endParaRPr lang="es-ES" sz="2400">
              <a:solidFill>
                <a:srgbClr val="FFFFFF"/>
              </a:solidFill>
            </a:endParaRPr>
          </a:p>
        </p:txBody>
      </p:sp>
      <p:sp useBgFill="1">
        <p:nvSpPr>
          <p:cNvPr id="10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0781407-A13B-9941-71F2-74617A427D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36041" y="2249487"/>
            <a:ext cx="3281004" cy="35417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Euclídea → saltos claros en el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dendrograma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, permitiendo identificar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clusters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naturales.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Manhattan →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dendrograma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poco informativo, sin agrupaciones intermedias claras.</a:t>
            </a:r>
          </a:p>
        </p:txBody>
      </p:sp>
      <p:pic>
        <p:nvPicPr>
          <p:cNvPr id="4" name="Picture 3" descr="A group of graphs showing different colors&#10;&#10;AI-generated content may be incorrect.">
            <a:extLst>
              <a:ext uri="{FF2B5EF4-FFF2-40B4-BE49-F238E27FC236}">
                <a16:creationId xmlns:a16="http://schemas.microsoft.com/office/drawing/2014/main" id="{19A09F97-B908-6F03-28CD-318CCA41DA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06" y="1539875"/>
            <a:ext cx="6062816" cy="398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08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C657B7-F41E-3243-AB38-EC00C1794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84AE54-58C1-A45E-1C98-3C028110C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61050"/>
            <a:ext cx="2983087" cy="1478570"/>
          </a:xfrm>
        </p:spPr>
        <p:txBody>
          <a:bodyPr>
            <a:normAutofit fontScale="90000"/>
          </a:bodyPr>
          <a:lstStyle/>
          <a:p>
            <a:r>
              <a:rPr lang="es-ES" sz="3200" dirty="0">
                <a:solidFill>
                  <a:srgbClr val="FFFFFF"/>
                </a:solidFill>
              </a:rPr>
              <a:t>HIERARCHICAL CLUSTERING - </a:t>
            </a:r>
            <a:r>
              <a:rPr lang="es-ES" sz="3200" dirty="0" err="1">
                <a:solidFill>
                  <a:srgbClr val="FFFFFF"/>
                </a:solidFill>
              </a:rPr>
              <a:t>Silhoutte</a:t>
            </a:r>
            <a:r>
              <a:rPr lang="es-ES" sz="3200" dirty="0">
                <a:solidFill>
                  <a:srgbClr val="FFFFFF"/>
                </a:solidFill>
              </a:rPr>
              <a:t> score</a:t>
            </a:r>
            <a:br>
              <a:rPr lang="es-ES" sz="3200" dirty="0">
                <a:solidFill>
                  <a:srgbClr val="FFFFFF"/>
                </a:solidFill>
              </a:rPr>
            </a:br>
            <a:endParaRPr lang="es-ES" sz="32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 descr="A graph with a line&#10;&#10;AI-generated content may be incorrect.">
            <a:extLst>
              <a:ext uri="{FF2B5EF4-FFF2-40B4-BE49-F238E27FC236}">
                <a16:creationId xmlns:a16="http://schemas.microsoft.com/office/drawing/2014/main" id="{8DE56F88-9636-6CE2-D2BA-1B2861BBC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96" y="565655"/>
            <a:ext cx="7046520" cy="5655758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9" name="Rectangle 1">
            <a:extLst>
              <a:ext uri="{FF2B5EF4-FFF2-40B4-BE49-F238E27FC236}">
                <a16:creationId xmlns:a16="http://schemas.microsoft.com/office/drawing/2014/main" id="{CD963777-15FC-9F71-DBE2-9828EB6F8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414" y="1814588"/>
            <a:ext cx="3281004" cy="35417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lang="es-ES" altLang="es-ES" sz="1800" dirty="0">
                <a:solidFill>
                  <a:srgbClr val="FFFFFF"/>
                </a:solidFill>
                <a:latin typeface="Arial" panose="020B0604020202020204" pitchFamily="34" charset="0"/>
              </a:rPr>
              <a:t>Pico claro en K = 2, los datos tienen una separación natural en dos perfiles.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endParaRPr lang="es-ES" altLang="es-ES" sz="18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lang="es-ES" altLang="es-ES" sz="1800" dirty="0">
                <a:solidFill>
                  <a:srgbClr val="FFFFFF"/>
                </a:solidFill>
                <a:latin typeface="Arial" panose="020B0604020202020204" pitchFamily="34" charset="0"/>
              </a:rPr>
              <a:t>Estructura jerárquica débil, los coeficientes indican alto solapamiento de los </a:t>
            </a:r>
            <a:r>
              <a:rPr lang="es-ES" altLang="es-ES" sz="1800" dirty="0" err="1">
                <a:solidFill>
                  <a:srgbClr val="FFFFFF"/>
                </a:solidFill>
                <a:latin typeface="Arial" panose="020B0604020202020204" pitchFamily="34" charset="0"/>
              </a:rPr>
              <a:t>clusters</a:t>
            </a:r>
            <a:r>
              <a:rPr lang="es-ES" altLang="es-ES" sz="1800" dirty="0">
                <a:solidFill>
                  <a:srgbClr val="FFFFFF"/>
                </a:solidFill>
                <a:latin typeface="Arial" panose="020B0604020202020204" pitchFamily="34" charset="0"/>
              </a:rPr>
              <a:t> en general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endParaRPr lang="es-ES" altLang="es-ES" sz="18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lang="es-ES" altLang="es-ES" sz="1800" dirty="0">
                <a:solidFill>
                  <a:srgbClr val="FFFFFF"/>
                </a:solidFill>
                <a:latin typeface="Arial" panose="020B0604020202020204" pitchFamily="34" charset="0"/>
              </a:rPr>
              <a:t>Hay una jerarquía poco sólida, no es el método de </a:t>
            </a:r>
            <a:r>
              <a:rPr lang="es-ES" altLang="es-ES" sz="1800" dirty="0" err="1">
                <a:solidFill>
                  <a:srgbClr val="FFFFFF"/>
                </a:solidFill>
                <a:latin typeface="Arial" panose="020B0604020202020204" pitchFamily="34" charset="0"/>
              </a:rPr>
              <a:t>clustering</a:t>
            </a:r>
            <a:r>
              <a:rPr lang="es-ES" altLang="es-ES" sz="1800" dirty="0">
                <a:solidFill>
                  <a:srgbClr val="FFFFFF"/>
                </a:solidFill>
                <a:latin typeface="Arial" panose="020B0604020202020204" pitchFamily="34" charset="0"/>
              </a:rPr>
              <a:t> óptimo para el contexto de los datos.</a:t>
            </a:r>
          </a:p>
        </p:txBody>
      </p:sp>
    </p:spTree>
    <p:extLst>
      <p:ext uri="{BB962C8B-B14F-4D97-AF65-F5344CB8AC3E}">
        <p14:creationId xmlns:p14="http://schemas.microsoft.com/office/powerpoint/2010/main" val="3308337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">
            <a:extLst>
              <a:ext uri="{FF2B5EF4-FFF2-40B4-BE49-F238E27FC236}">
                <a16:creationId xmlns:a16="http://schemas.microsoft.com/office/drawing/2014/main" id="{FD3BFD04-77D1-4FB5-A159-35084E2C6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0B85FB2-B686-4546-B01D-17A122BAC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45CCB97F-DB3B-4939-ABF0-CEDED7249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7" name="Rectangle 5">
                <a:extLst>
                  <a:ext uri="{FF2B5EF4-FFF2-40B4-BE49-F238E27FC236}">
                    <a16:creationId xmlns:a16="http://schemas.microsoft.com/office/drawing/2014/main" id="{9DEDF1F5-B144-4E61-A93B-DF131E62C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8" name="Freeform 6">
                <a:extLst>
                  <a:ext uri="{FF2B5EF4-FFF2-40B4-BE49-F238E27FC236}">
                    <a16:creationId xmlns:a16="http://schemas.microsoft.com/office/drawing/2014/main" id="{AB937A00-7D28-489C-BF2D-85C9FE133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9" name="Freeform 7">
                <a:extLst>
                  <a:ext uri="{FF2B5EF4-FFF2-40B4-BE49-F238E27FC236}">
                    <a16:creationId xmlns:a16="http://schemas.microsoft.com/office/drawing/2014/main" id="{9B6FDA50-4B9D-47D9-8807-59651FD0D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0" name="Freeform 8">
                <a:extLst>
                  <a:ext uri="{FF2B5EF4-FFF2-40B4-BE49-F238E27FC236}">
                    <a16:creationId xmlns:a16="http://schemas.microsoft.com/office/drawing/2014/main" id="{BFBE3212-C518-48C0-A538-22E13450E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1" name="Freeform 9">
                <a:extLst>
                  <a:ext uri="{FF2B5EF4-FFF2-40B4-BE49-F238E27FC236}">
                    <a16:creationId xmlns:a16="http://schemas.microsoft.com/office/drawing/2014/main" id="{DB66EBCA-80AB-4133-A201-9F8134577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2" name="Freeform 10">
                <a:extLst>
                  <a:ext uri="{FF2B5EF4-FFF2-40B4-BE49-F238E27FC236}">
                    <a16:creationId xmlns:a16="http://schemas.microsoft.com/office/drawing/2014/main" id="{BE2107C9-8602-4900-B4B4-D13611B68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3" name="Freeform 11">
                <a:extLst>
                  <a:ext uri="{FF2B5EF4-FFF2-40B4-BE49-F238E27FC236}">
                    <a16:creationId xmlns:a16="http://schemas.microsoft.com/office/drawing/2014/main" id="{24B5E7BF-E3D5-41ED-908A-569FA6DE4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4" name="Freeform 12">
                <a:extLst>
                  <a:ext uri="{FF2B5EF4-FFF2-40B4-BE49-F238E27FC236}">
                    <a16:creationId xmlns:a16="http://schemas.microsoft.com/office/drawing/2014/main" id="{D270C773-B463-4311-BB4C-DC4C44FDA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5" name="Freeform 13">
                <a:extLst>
                  <a:ext uri="{FF2B5EF4-FFF2-40B4-BE49-F238E27FC236}">
                    <a16:creationId xmlns:a16="http://schemas.microsoft.com/office/drawing/2014/main" id="{6BC18564-A239-4C4B-B7D5-4A3769CE3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6" name="Freeform 14">
                <a:extLst>
                  <a:ext uri="{FF2B5EF4-FFF2-40B4-BE49-F238E27FC236}">
                    <a16:creationId xmlns:a16="http://schemas.microsoft.com/office/drawing/2014/main" id="{3D9A7A0F-04F5-4EF6-B884-50AE0610F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7" name="Freeform 15">
                <a:extLst>
                  <a:ext uri="{FF2B5EF4-FFF2-40B4-BE49-F238E27FC236}">
                    <a16:creationId xmlns:a16="http://schemas.microsoft.com/office/drawing/2014/main" id="{7E0D4876-341D-4983-815A-4AEDD46F6F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8" name="Line 16">
                <a:extLst>
                  <a:ext uri="{FF2B5EF4-FFF2-40B4-BE49-F238E27FC236}">
                    <a16:creationId xmlns:a16="http://schemas.microsoft.com/office/drawing/2014/main" id="{5BEF60E7-344C-49D0-8748-3A3A37BD3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9" name="Freeform 17">
                <a:extLst>
                  <a:ext uri="{FF2B5EF4-FFF2-40B4-BE49-F238E27FC236}">
                    <a16:creationId xmlns:a16="http://schemas.microsoft.com/office/drawing/2014/main" id="{FB606D79-EB93-49B4-9387-4302CC9F3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BF49C646-5DA1-4717-B05F-99AB8E046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1" name="Freeform 19">
                <a:extLst>
                  <a:ext uri="{FF2B5EF4-FFF2-40B4-BE49-F238E27FC236}">
                    <a16:creationId xmlns:a16="http://schemas.microsoft.com/office/drawing/2014/main" id="{ADE02A67-7AE8-4FC3-B101-230871F1DF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2" name="Freeform 20">
                <a:extLst>
                  <a:ext uri="{FF2B5EF4-FFF2-40B4-BE49-F238E27FC236}">
                    <a16:creationId xmlns:a16="http://schemas.microsoft.com/office/drawing/2014/main" id="{72BAD5DE-952F-4D28-96DE-61ECA1FFE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3" name="Rectangle 21">
                <a:extLst>
                  <a:ext uri="{FF2B5EF4-FFF2-40B4-BE49-F238E27FC236}">
                    <a16:creationId xmlns:a16="http://schemas.microsoft.com/office/drawing/2014/main" id="{51BB8E4C-85FF-4480-A425-F9C672FCD7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4" name="Freeform 22">
                <a:extLst>
                  <a:ext uri="{FF2B5EF4-FFF2-40B4-BE49-F238E27FC236}">
                    <a16:creationId xmlns:a16="http://schemas.microsoft.com/office/drawing/2014/main" id="{3E649AA8-8534-4C24-BA83-9C0F4D9C0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5" name="Freeform 23">
                <a:extLst>
                  <a:ext uri="{FF2B5EF4-FFF2-40B4-BE49-F238E27FC236}">
                    <a16:creationId xmlns:a16="http://schemas.microsoft.com/office/drawing/2014/main" id="{3A3C2D0A-7FF6-4F97-99B9-973E5E8381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6" name="Freeform 24">
                <a:extLst>
                  <a:ext uri="{FF2B5EF4-FFF2-40B4-BE49-F238E27FC236}">
                    <a16:creationId xmlns:a16="http://schemas.microsoft.com/office/drawing/2014/main" id="{1D33A404-96DB-40D1-A361-5C09D2FF7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7" name="Freeform 25">
                <a:extLst>
                  <a:ext uri="{FF2B5EF4-FFF2-40B4-BE49-F238E27FC236}">
                    <a16:creationId xmlns:a16="http://schemas.microsoft.com/office/drawing/2014/main" id="{B67A8029-EDD8-46B3-A24F-3484B84AD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8" name="Freeform 26">
                <a:extLst>
                  <a:ext uri="{FF2B5EF4-FFF2-40B4-BE49-F238E27FC236}">
                    <a16:creationId xmlns:a16="http://schemas.microsoft.com/office/drawing/2014/main" id="{2C111128-EAC0-4125-BEAF-48D4861BE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9" name="Freeform 27">
                <a:extLst>
                  <a:ext uri="{FF2B5EF4-FFF2-40B4-BE49-F238E27FC236}">
                    <a16:creationId xmlns:a16="http://schemas.microsoft.com/office/drawing/2014/main" id="{90EF503E-0E60-484F-8786-498B52448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50" name="Freeform 28">
                <a:extLst>
                  <a:ext uri="{FF2B5EF4-FFF2-40B4-BE49-F238E27FC236}">
                    <a16:creationId xmlns:a16="http://schemas.microsoft.com/office/drawing/2014/main" id="{BAEB64C1-8AA2-4861-8AFD-01864EF23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51" name="Freeform 29">
                <a:extLst>
                  <a:ext uri="{FF2B5EF4-FFF2-40B4-BE49-F238E27FC236}">
                    <a16:creationId xmlns:a16="http://schemas.microsoft.com/office/drawing/2014/main" id="{7B868A5A-03B3-474C-AB72-31AB04835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52" name="Freeform 30">
                <a:extLst>
                  <a:ext uri="{FF2B5EF4-FFF2-40B4-BE49-F238E27FC236}">
                    <a16:creationId xmlns:a16="http://schemas.microsoft.com/office/drawing/2014/main" id="{C09ACD48-1E0F-4BCB-9028-0B79C43DE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53" name="Freeform 31">
                <a:extLst>
                  <a:ext uri="{FF2B5EF4-FFF2-40B4-BE49-F238E27FC236}">
                    <a16:creationId xmlns:a16="http://schemas.microsoft.com/office/drawing/2014/main" id="{B5D4FF3D-341E-4DFE-B4CD-9916246F5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E7B0719-8F32-457D-83EB-E0A00622B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7" name="Freeform 32">
                <a:extLst>
                  <a:ext uri="{FF2B5EF4-FFF2-40B4-BE49-F238E27FC236}">
                    <a16:creationId xmlns:a16="http://schemas.microsoft.com/office/drawing/2014/main" id="{E056FF60-EFE3-4685-95A1-AEDB7F5626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5E9EA8FB-5CA0-4030-853C-54B49930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387B387A-44A6-42A0-BACA-71AC19FCA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0" name="Freeform 35">
                <a:extLst>
                  <a:ext uri="{FF2B5EF4-FFF2-40B4-BE49-F238E27FC236}">
                    <a16:creationId xmlns:a16="http://schemas.microsoft.com/office/drawing/2014/main" id="{4424F11E-20C0-4CFE-BE79-CDE4469FE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1" name="Freeform 36">
                <a:extLst>
                  <a:ext uri="{FF2B5EF4-FFF2-40B4-BE49-F238E27FC236}">
                    <a16:creationId xmlns:a16="http://schemas.microsoft.com/office/drawing/2014/main" id="{7BEDF974-EB25-4769-BDD6-F16430FF2C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2" name="Freeform 37">
                <a:extLst>
                  <a:ext uri="{FF2B5EF4-FFF2-40B4-BE49-F238E27FC236}">
                    <a16:creationId xmlns:a16="http://schemas.microsoft.com/office/drawing/2014/main" id="{7AD36026-D842-4FF4-905B-CEA8481F5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3" name="Freeform 38">
                <a:extLst>
                  <a:ext uri="{FF2B5EF4-FFF2-40B4-BE49-F238E27FC236}">
                    <a16:creationId xmlns:a16="http://schemas.microsoft.com/office/drawing/2014/main" id="{5EBAAB58-B39B-410E-97BA-4D33B0A9C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4" name="Freeform 39">
                <a:extLst>
                  <a:ext uri="{FF2B5EF4-FFF2-40B4-BE49-F238E27FC236}">
                    <a16:creationId xmlns:a16="http://schemas.microsoft.com/office/drawing/2014/main" id="{57F900A9-A201-4C4D-9229-14F784AEC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5" name="Freeform 40">
                <a:extLst>
                  <a:ext uri="{FF2B5EF4-FFF2-40B4-BE49-F238E27FC236}">
                    <a16:creationId xmlns:a16="http://schemas.microsoft.com/office/drawing/2014/main" id="{EFF4B280-5D63-4917-8757-8088E70BA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9CD67EA3-2BB1-4AE4-AFF9-BE18B6161B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B266C5-2D81-7B4D-E4A3-780FB89B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HIERARCHICAL CLUSTERING – </a:t>
            </a:r>
            <a:r>
              <a:rPr lang="en-US" dirty="0" err="1"/>
              <a:t>Clusterings</a:t>
            </a:r>
            <a:r>
              <a:rPr lang="en-US" dirty="0"/>
              <a:t> finales</a:t>
            </a:r>
          </a:p>
        </p:txBody>
      </p:sp>
      <p:sp>
        <p:nvSpPr>
          <p:cNvPr id="155" name="Round Diagonal Corner Rectangle 6">
            <a:extLst>
              <a:ext uri="{FF2B5EF4-FFF2-40B4-BE49-F238E27FC236}">
                <a16:creationId xmlns:a16="http://schemas.microsoft.com/office/drawing/2014/main" id="{C169E84F-4748-4D61-A105-35796262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E0767F-EDA4-5953-7E01-4D83D9F7FF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14" y="1137622"/>
            <a:ext cx="3043244" cy="2206352"/>
          </a:xfrm>
          <a:prstGeom prst="rect">
            <a:avLst/>
          </a:prstGeom>
        </p:spPr>
      </p:pic>
      <p:pic>
        <p:nvPicPr>
          <p:cNvPr id="10" name="Content Placeholder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1327791-0F52-9EAB-AF64-2E80024D98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16" y="3610471"/>
            <a:ext cx="3178638" cy="2002541"/>
          </a:xfrm>
          <a:prstGeom prst="rect">
            <a:avLst/>
          </a:prstGeom>
        </p:spPr>
      </p:pic>
      <p:sp>
        <p:nvSpPr>
          <p:cNvPr id="107" name="Content Placeholder 20">
            <a:extLst>
              <a:ext uri="{FF2B5EF4-FFF2-40B4-BE49-F238E27FC236}">
                <a16:creationId xmlns:a16="http://schemas.microsoft.com/office/drawing/2014/main" id="{ABC8C867-028E-37A8-D2AE-2C9ABDCBC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8643" y="2249487"/>
            <a:ext cx="6188402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Para K = 2 y K = 3: variable </a:t>
            </a:r>
            <a:r>
              <a:rPr lang="en-US" dirty="0" err="1"/>
              <a:t>determinante</a:t>
            </a:r>
            <a:r>
              <a:rPr lang="en-US" dirty="0"/>
              <a:t> es </a:t>
            </a:r>
            <a:r>
              <a:rPr lang="en-US" dirty="0" err="1"/>
              <a:t>CapitalGainLog</a:t>
            </a:r>
            <a:r>
              <a:rPr lang="en-US" dirty="0"/>
              <a:t> -&gt; </a:t>
            </a:r>
            <a:r>
              <a:rPr lang="en-US" dirty="0" err="1"/>
              <a:t>explica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haya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division </a:t>
            </a:r>
            <a:r>
              <a:rPr lang="en-US" dirty="0" err="1"/>
              <a:t>en</a:t>
            </a:r>
            <a:r>
              <a:rPr lang="en-US" dirty="0"/>
              <a:t> dos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endParaRPr lang="en-US" dirty="0"/>
          </a:p>
          <a:p>
            <a:r>
              <a:rPr lang="en-US" dirty="0"/>
              <a:t>Variables </a:t>
            </a:r>
            <a:r>
              <a:rPr lang="en-US" dirty="0" err="1"/>
              <a:t>cuantitativas</a:t>
            </a:r>
            <a:r>
              <a:rPr lang="en-US" dirty="0"/>
              <a:t> a </a:t>
            </a:r>
            <a:r>
              <a:rPr lang="en-US" dirty="0" err="1"/>
              <a:t>penas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peso (se </a:t>
            </a:r>
            <a:r>
              <a:rPr lang="en-US" dirty="0" err="1"/>
              <a:t>mantienen</a:t>
            </a:r>
            <a:r>
              <a:rPr lang="en-US" dirty="0"/>
              <a:t> </a:t>
            </a:r>
            <a:r>
              <a:rPr lang="en-US" dirty="0" err="1"/>
              <a:t>constantes</a:t>
            </a:r>
            <a:r>
              <a:rPr lang="en-US" dirty="0"/>
              <a:t> a lo largo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clusterings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9606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62C6A8-82C8-BFC4-185A-8E854AE12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09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7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8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9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0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3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4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5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6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7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8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9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0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1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2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4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5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FD7BC5E-5A0F-A495-02F7-B2474C284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s-ES" sz="3400" dirty="0" err="1"/>
              <a:t>Hierarchical</a:t>
            </a:r>
            <a:r>
              <a:rPr lang="es-ES" sz="3400" dirty="0"/>
              <a:t> </a:t>
            </a:r>
            <a:r>
              <a:rPr lang="es-ES" sz="3400" dirty="0" err="1"/>
              <a:t>clustering</a:t>
            </a:r>
            <a:r>
              <a:rPr lang="es-ES" sz="3400" dirty="0"/>
              <a:t>- Conclusión</a:t>
            </a:r>
            <a:br>
              <a:rPr lang="es-ES" sz="3400" dirty="0"/>
            </a:br>
            <a:endParaRPr lang="es-ES" sz="3400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1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2CFF914B-EAF3-FCEA-8307-F720DE189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41046" y="2794139"/>
            <a:ext cx="1991901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s-ES" altLang="es-E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s-ES" altLang="es-E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ES" altLang="es-E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45B6994-D148-B877-E70D-43CF1500E6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45101" y="1156366"/>
            <a:ext cx="5957886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CapitalGain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domina la formación de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separando claramente a quienes tienen ganancias de los que no.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Edad, educación, horas trabajadas y género generan subgrupos que se fusionan al reducir 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jerárquico no es significativo; las fusiones no son arbitrarias pero las agrupaciones son mixtas y solapadas.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 = 4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podría capturar mejor subgrupos importantes, como mujeres jóvenes, no casadas y con alta educación.</a:t>
            </a:r>
          </a:p>
        </p:txBody>
      </p:sp>
    </p:spTree>
    <p:extLst>
      <p:ext uri="{BB962C8B-B14F-4D97-AF65-F5344CB8AC3E}">
        <p14:creationId xmlns:p14="http://schemas.microsoft.com/office/powerpoint/2010/main" val="4081754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39CBC1-C4C4-4338-E5BA-3D25C491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 err="1"/>
              <a:t>Partitional</a:t>
            </a:r>
            <a:r>
              <a:rPr lang="es-ES" dirty="0"/>
              <a:t> </a:t>
            </a:r>
            <a:r>
              <a:rPr lang="es-ES" dirty="0" err="1"/>
              <a:t>clustering</a:t>
            </a:r>
            <a:r>
              <a:rPr lang="es-ES" dirty="0"/>
              <a:t> – Reducción de dimensionalidad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3115DB-4BED-04C3-DED5-E64D7430D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Reducción de dimensionalidad, reducir dominancia de las variables categóricas por cantidad excesiva de </a:t>
            </a:r>
            <a:r>
              <a:rPr lang="es-ES" dirty="0" err="1"/>
              <a:t>dummies</a:t>
            </a:r>
            <a:r>
              <a:rPr lang="es-ES" dirty="0"/>
              <a:t> y </a:t>
            </a:r>
            <a:r>
              <a:rPr lang="es-ES" dirty="0" err="1"/>
              <a:t>CapitalGain</a:t>
            </a:r>
            <a:r>
              <a:rPr lang="es-ES" dirty="0"/>
              <a:t> en el estudio de distancias</a:t>
            </a:r>
          </a:p>
          <a:p>
            <a:pPr lvl="1"/>
            <a:r>
              <a:rPr lang="es-ES" dirty="0"/>
              <a:t>PCA - valores numéricos escalados (</a:t>
            </a:r>
            <a:r>
              <a:rPr lang="es-ES" dirty="0" err="1"/>
              <a:t>n_components</a:t>
            </a:r>
            <a:r>
              <a:rPr lang="es-ES" dirty="0"/>
              <a:t> = 3)</a:t>
            </a:r>
          </a:p>
          <a:p>
            <a:pPr lvl="1"/>
            <a:r>
              <a:rPr lang="es-ES" dirty="0"/>
              <a:t>MCA – variables categóricas (</a:t>
            </a:r>
            <a:r>
              <a:rPr lang="es-ES" dirty="0" err="1"/>
              <a:t>n_components</a:t>
            </a:r>
            <a:r>
              <a:rPr lang="es-ES" dirty="0"/>
              <a:t> = 3)</a:t>
            </a:r>
          </a:p>
          <a:p>
            <a:pPr marL="457200" lvl="1" indent="0">
              <a:buNone/>
            </a:pPr>
            <a:r>
              <a:rPr lang="es-ES" dirty="0"/>
              <a:t>Posibles correspondencias entre categóricas </a:t>
            </a:r>
            <a:r>
              <a:rPr lang="en-ES" altLang="en-ES" dirty="0">
                <a:latin typeface="Times New Roman" panose="02020603050405020304" pitchFamily="18" charset="0"/>
              </a:rPr>
              <a:t>(Male-Husband, Female-Wife, “Husband-Married”, etc.)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6600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C872C-E0BA-329A-AA5F-F8C58DFC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PARTITIONAL CLUSTERING - KMEANS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5D506-C98F-757C-A29D-25414A70F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8424" y="1807942"/>
            <a:ext cx="4649783" cy="823912"/>
          </a:xfrm>
        </p:spPr>
        <p:txBody>
          <a:bodyPr/>
          <a:lstStyle/>
          <a:p>
            <a:r>
              <a:rPr lang="en-ES" dirty="0"/>
              <a:t>Inercia (método de codo)</a:t>
            </a:r>
          </a:p>
        </p:txBody>
      </p:sp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F6491BED-F08D-93C8-AD65-69CDA95837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88" y="2829387"/>
            <a:ext cx="4895203" cy="320582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186434-E767-E1DE-CCC5-F36C9985D1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9" y="1807942"/>
            <a:ext cx="4646602" cy="823912"/>
          </a:xfrm>
        </p:spPr>
        <p:txBody>
          <a:bodyPr/>
          <a:lstStyle/>
          <a:p>
            <a:r>
              <a:rPr lang="en-ES" dirty="0"/>
              <a:t>COEFICIENTES SILHOUTTE</a:t>
            </a:r>
          </a:p>
        </p:txBody>
      </p:sp>
      <p:pic>
        <p:nvPicPr>
          <p:cNvPr id="15" name="Content Placeholder 14" descr="A graph with red lines&#10;&#10;AI-generated content may be incorrect.">
            <a:extLst>
              <a:ext uri="{FF2B5EF4-FFF2-40B4-BE49-F238E27FC236}">
                <a16:creationId xmlns:a16="http://schemas.microsoft.com/office/drawing/2014/main" id="{D3E92887-D07F-4057-6CB7-4AA61C5F79C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2829387"/>
            <a:ext cx="4834592" cy="3205826"/>
          </a:xfrm>
        </p:spPr>
      </p:pic>
    </p:spTree>
    <p:extLst>
      <p:ext uri="{BB962C8B-B14F-4D97-AF65-F5344CB8AC3E}">
        <p14:creationId xmlns:p14="http://schemas.microsoft.com/office/powerpoint/2010/main" val="2275262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4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46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47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48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49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2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3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4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6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7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8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9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0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1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2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3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4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5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6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7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8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9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0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1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2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3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4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5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6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7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8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9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0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1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2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7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8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9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0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1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2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3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4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5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6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7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D614432-46FD-4B63-8194-64F233F9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7D43E06-E0E9-45FB-9DD8-4513BF04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2" name="Rectangle 5">
              <a:extLst>
                <a:ext uri="{FF2B5EF4-FFF2-40B4-BE49-F238E27FC236}">
                  <a16:creationId xmlns:a16="http://schemas.microsoft.com/office/drawing/2014/main" id="{BC31D834-B127-4A66-A0A9-2956DB076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3" name="Freeform 6">
              <a:extLst>
                <a:ext uri="{FF2B5EF4-FFF2-40B4-BE49-F238E27FC236}">
                  <a16:creationId xmlns:a16="http://schemas.microsoft.com/office/drawing/2014/main" id="{AEB45F0E-3639-41ED-99CC-CCA38D61D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4" name="Freeform 7">
              <a:extLst>
                <a:ext uri="{FF2B5EF4-FFF2-40B4-BE49-F238E27FC236}">
                  <a16:creationId xmlns:a16="http://schemas.microsoft.com/office/drawing/2014/main" id="{5302B214-0D24-40CA-BFB4-CF38694B0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5" name="Rectangle 8">
              <a:extLst>
                <a:ext uri="{FF2B5EF4-FFF2-40B4-BE49-F238E27FC236}">
                  <a16:creationId xmlns:a16="http://schemas.microsoft.com/office/drawing/2014/main" id="{BB18DCBD-D74A-40C8-B325-B49FC52BA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6" name="Freeform 9">
              <a:extLst>
                <a:ext uri="{FF2B5EF4-FFF2-40B4-BE49-F238E27FC236}">
                  <a16:creationId xmlns:a16="http://schemas.microsoft.com/office/drawing/2014/main" id="{02CFFDAE-C576-45A9-8D6F-3FF8F2EAF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7" name="Freeform 10">
              <a:extLst>
                <a:ext uri="{FF2B5EF4-FFF2-40B4-BE49-F238E27FC236}">
                  <a16:creationId xmlns:a16="http://schemas.microsoft.com/office/drawing/2014/main" id="{382510FF-8736-4655-A749-972F90D8B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8" name="Freeform 11">
              <a:extLst>
                <a:ext uri="{FF2B5EF4-FFF2-40B4-BE49-F238E27FC236}">
                  <a16:creationId xmlns:a16="http://schemas.microsoft.com/office/drawing/2014/main" id="{302B8B45-64D1-4E5D-BBCC-AB578EC64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9" name="Freeform 12">
              <a:extLst>
                <a:ext uri="{FF2B5EF4-FFF2-40B4-BE49-F238E27FC236}">
                  <a16:creationId xmlns:a16="http://schemas.microsoft.com/office/drawing/2014/main" id="{C63FCB23-1A4C-4B0E-991C-1E1AD0475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0" name="Freeform 13">
              <a:extLst>
                <a:ext uri="{FF2B5EF4-FFF2-40B4-BE49-F238E27FC236}">
                  <a16:creationId xmlns:a16="http://schemas.microsoft.com/office/drawing/2014/main" id="{49B472C6-502A-452F-857D-3007E7519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1" name="Freeform 14">
              <a:extLst>
                <a:ext uri="{FF2B5EF4-FFF2-40B4-BE49-F238E27FC236}">
                  <a16:creationId xmlns:a16="http://schemas.microsoft.com/office/drawing/2014/main" id="{1887487B-9617-48BB-BC6E-2E095DDB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2" name="Freeform 15">
              <a:extLst>
                <a:ext uri="{FF2B5EF4-FFF2-40B4-BE49-F238E27FC236}">
                  <a16:creationId xmlns:a16="http://schemas.microsoft.com/office/drawing/2014/main" id="{8CCC40D8-3574-4709-B597-0C9EB8AC9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5C2DE696-C0F1-4470-AA20-1B185DFE0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id="{3044BF69-E88A-4FE6-A7C7-E6222C391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id="{87F8C68F-552A-4831-87FC-D45485F78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id="{439F4E03-58CC-4C01-B28D-4B4B5A6CF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7" name="Freeform 20">
              <a:extLst>
                <a:ext uri="{FF2B5EF4-FFF2-40B4-BE49-F238E27FC236}">
                  <a16:creationId xmlns:a16="http://schemas.microsoft.com/office/drawing/2014/main" id="{638B9EF8-62E2-409B-A243-493F3008A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8" name="Freeform 21">
              <a:extLst>
                <a:ext uri="{FF2B5EF4-FFF2-40B4-BE49-F238E27FC236}">
                  <a16:creationId xmlns:a16="http://schemas.microsoft.com/office/drawing/2014/main" id="{BF251EFD-0032-41FD-A617-D4F06953E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9" name="Freeform 22">
              <a:extLst>
                <a:ext uri="{FF2B5EF4-FFF2-40B4-BE49-F238E27FC236}">
                  <a16:creationId xmlns:a16="http://schemas.microsoft.com/office/drawing/2014/main" id="{3DF212F4-57CD-4E08-BC1F-CA81C516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0" name="Freeform 23">
              <a:extLst>
                <a:ext uri="{FF2B5EF4-FFF2-40B4-BE49-F238E27FC236}">
                  <a16:creationId xmlns:a16="http://schemas.microsoft.com/office/drawing/2014/main" id="{6C8506A9-98D5-4346-BA53-7BE67D7D0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1" name="Freeform 24">
              <a:extLst>
                <a:ext uri="{FF2B5EF4-FFF2-40B4-BE49-F238E27FC236}">
                  <a16:creationId xmlns:a16="http://schemas.microsoft.com/office/drawing/2014/main" id="{7D36D3DC-4B56-4591-B3CB-20F2A8E08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2" name="Freeform 25">
              <a:extLst>
                <a:ext uri="{FF2B5EF4-FFF2-40B4-BE49-F238E27FC236}">
                  <a16:creationId xmlns:a16="http://schemas.microsoft.com/office/drawing/2014/main" id="{19C17C52-3CF4-4CB1-93B0-D71E838B5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3" name="Freeform 26">
              <a:extLst>
                <a:ext uri="{FF2B5EF4-FFF2-40B4-BE49-F238E27FC236}">
                  <a16:creationId xmlns:a16="http://schemas.microsoft.com/office/drawing/2014/main" id="{F723AE18-264F-4AA7-88D7-83570E326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4" name="Freeform 27">
              <a:extLst>
                <a:ext uri="{FF2B5EF4-FFF2-40B4-BE49-F238E27FC236}">
                  <a16:creationId xmlns:a16="http://schemas.microsoft.com/office/drawing/2014/main" id="{4CCF1D1F-3F13-4891-8139-ADA1CD8DD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5" name="Freeform 28">
              <a:extLst>
                <a:ext uri="{FF2B5EF4-FFF2-40B4-BE49-F238E27FC236}">
                  <a16:creationId xmlns:a16="http://schemas.microsoft.com/office/drawing/2014/main" id="{78BFA10C-74DF-41B4-8E08-50CC82B7A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6" name="Freeform 29">
              <a:extLst>
                <a:ext uri="{FF2B5EF4-FFF2-40B4-BE49-F238E27FC236}">
                  <a16:creationId xmlns:a16="http://schemas.microsoft.com/office/drawing/2014/main" id="{DFCDD40B-D4BD-4091-9EE8-869FF64F0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7" name="Freeform 30">
              <a:extLst>
                <a:ext uri="{FF2B5EF4-FFF2-40B4-BE49-F238E27FC236}">
                  <a16:creationId xmlns:a16="http://schemas.microsoft.com/office/drawing/2014/main" id="{C795EC66-071B-4C40-934A-C3AB55649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8" name="Freeform 31">
              <a:extLst>
                <a:ext uri="{FF2B5EF4-FFF2-40B4-BE49-F238E27FC236}">
                  <a16:creationId xmlns:a16="http://schemas.microsoft.com/office/drawing/2014/main" id="{4DFDE558-A234-4BD5-A26C-99870882F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9" name="Freeform 32">
              <a:extLst>
                <a:ext uri="{FF2B5EF4-FFF2-40B4-BE49-F238E27FC236}">
                  <a16:creationId xmlns:a16="http://schemas.microsoft.com/office/drawing/2014/main" id="{0A007A33-7683-48EB-9714-ADEDDC1DB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0" name="Rectangle 33">
              <a:extLst>
                <a:ext uri="{FF2B5EF4-FFF2-40B4-BE49-F238E27FC236}">
                  <a16:creationId xmlns:a16="http://schemas.microsoft.com/office/drawing/2014/main" id="{EC290698-D471-4505-B43E-87EEFB36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1" name="Freeform 34">
              <a:extLst>
                <a:ext uri="{FF2B5EF4-FFF2-40B4-BE49-F238E27FC236}">
                  <a16:creationId xmlns:a16="http://schemas.microsoft.com/office/drawing/2014/main" id="{8B75059B-DDB3-4BDF-9AE6-D9A4A5ED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2" name="Freeform 35">
              <a:extLst>
                <a:ext uri="{FF2B5EF4-FFF2-40B4-BE49-F238E27FC236}">
                  <a16:creationId xmlns:a16="http://schemas.microsoft.com/office/drawing/2014/main" id="{81B849DB-E967-4042-B061-AD30AB053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3" name="Freeform 36">
              <a:extLst>
                <a:ext uri="{FF2B5EF4-FFF2-40B4-BE49-F238E27FC236}">
                  <a16:creationId xmlns:a16="http://schemas.microsoft.com/office/drawing/2014/main" id="{E8E1D58B-C2EE-4DAC-BC7D-ABC55F5C3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4" name="Freeform 37">
              <a:extLst>
                <a:ext uri="{FF2B5EF4-FFF2-40B4-BE49-F238E27FC236}">
                  <a16:creationId xmlns:a16="http://schemas.microsoft.com/office/drawing/2014/main" id="{7D867EE2-CC64-459F-B1FD-5770B0C85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5" name="Freeform 38">
              <a:extLst>
                <a:ext uri="{FF2B5EF4-FFF2-40B4-BE49-F238E27FC236}">
                  <a16:creationId xmlns:a16="http://schemas.microsoft.com/office/drawing/2014/main" id="{96DBF1BF-0F1A-4646-B493-2C210BF91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6" name="Freeform 39">
              <a:extLst>
                <a:ext uri="{FF2B5EF4-FFF2-40B4-BE49-F238E27FC236}">
                  <a16:creationId xmlns:a16="http://schemas.microsoft.com/office/drawing/2014/main" id="{C14EBC57-DC59-4BAB-BFEF-5E2A17202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7" name="Freeform 40">
              <a:extLst>
                <a:ext uri="{FF2B5EF4-FFF2-40B4-BE49-F238E27FC236}">
                  <a16:creationId xmlns:a16="http://schemas.microsoft.com/office/drawing/2014/main" id="{05A2794A-7B60-4B1F-B43C-C08F51C66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8" name="Freeform 41">
              <a:extLst>
                <a:ext uri="{FF2B5EF4-FFF2-40B4-BE49-F238E27FC236}">
                  <a16:creationId xmlns:a16="http://schemas.microsoft.com/office/drawing/2014/main" id="{3394CF13-32C3-4BE9-AA6D-DF8F825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9" name="Freeform 42">
              <a:extLst>
                <a:ext uri="{FF2B5EF4-FFF2-40B4-BE49-F238E27FC236}">
                  <a16:creationId xmlns:a16="http://schemas.microsoft.com/office/drawing/2014/main" id="{2E4C0BA3-1B29-4D8C-9E6E-CDAFF7C95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0" name="Freeform 43">
              <a:extLst>
                <a:ext uri="{FF2B5EF4-FFF2-40B4-BE49-F238E27FC236}">
                  <a16:creationId xmlns:a16="http://schemas.microsoft.com/office/drawing/2014/main" id="{A8623A34-11DB-4490-AF5D-26513AD50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1" name="Freeform 44">
              <a:extLst>
                <a:ext uri="{FF2B5EF4-FFF2-40B4-BE49-F238E27FC236}">
                  <a16:creationId xmlns:a16="http://schemas.microsoft.com/office/drawing/2014/main" id="{AA01C5BF-55D0-406B-9447-9E6323AB4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2" name="Rectangle 45">
              <a:extLst>
                <a:ext uri="{FF2B5EF4-FFF2-40B4-BE49-F238E27FC236}">
                  <a16:creationId xmlns:a16="http://schemas.microsoft.com/office/drawing/2014/main" id="{592233FB-D11D-40BB-B825-D67497779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3" name="Freeform 46">
              <a:extLst>
                <a:ext uri="{FF2B5EF4-FFF2-40B4-BE49-F238E27FC236}">
                  <a16:creationId xmlns:a16="http://schemas.microsoft.com/office/drawing/2014/main" id="{3FD97EB1-F159-4021-B498-18ED5AD95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4" name="Freeform 47">
              <a:extLst>
                <a:ext uri="{FF2B5EF4-FFF2-40B4-BE49-F238E27FC236}">
                  <a16:creationId xmlns:a16="http://schemas.microsoft.com/office/drawing/2014/main" id="{663683DC-3029-493D-AC2E-B6475D4CA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5" name="Freeform 48">
              <a:extLst>
                <a:ext uri="{FF2B5EF4-FFF2-40B4-BE49-F238E27FC236}">
                  <a16:creationId xmlns:a16="http://schemas.microsoft.com/office/drawing/2014/main" id="{B8D533F2-4DD0-47E4-B6F4-FE1DC5257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6" name="Freeform 49">
              <a:extLst>
                <a:ext uri="{FF2B5EF4-FFF2-40B4-BE49-F238E27FC236}">
                  <a16:creationId xmlns:a16="http://schemas.microsoft.com/office/drawing/2014/main" id="{ECD96B65-7D14-4D80-A430-882ADD9B3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7" name="Freeform 50">
              <a:extLst>
                <a:ext uri="{FF2B5EF4-FFF2-40B4-BE49-F238E27FC236}">
                  <a16:creationId xmlns:a16="http://schemas.microsoft.com/office/drawing/2014/main" id="{7CF501C3-E940-4890-B417-54DB8EB62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8" name="Freeform 51">
              <a:extLst>
                <a:ext uri="{FF2B5EF4-FFF2-40B4-BE49-F238E27FC236}">
                  <a16:creationId xmlns:a16="http://schemas.microsoft.com/office/drawing/2014/main" id="{DDDA19B3-D841-4B23-A0DA-8CDD36BFF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9" name="Freeform 52">
              <a:extLst>
                <a:ext uri="{FF2B5EF4-FFF2-40B4-BE49-F238E27FC236}">
                  <a16:creationId xmlns:a16="http://schemas.microsoft.com/office/drawing/2014/main" id="{1AE5B2C0-5A75-4732-9DC8-EC0562E33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50" name="Freeform 53">
              <a:extLst>
                <a:ext uri="{FF2B5EF4-FFF2-40B4-BE49-F238E27FC236}">
                  <a16:creationId xmlns:a16="http://schemas.microsoft.com/office/drawing/2014/main" id="{BBDD5730-79D7-4521-BC7B-26C613C92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51" name="Freeform 54">
              <a:extLst>
                <a:ext uri="{FF2B5EF4-FFF2-40B4-BE49-F238E27FC236}">
                  <a16:creationId xmlns:a16="http://schemas.microsoft.com/office/drawing/2014/main" id="{9A5C68A3-07A7-49FF-B29A-04E350105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52" name="Freeform 55">
              <a:extLst>
                <a:ext uri="{FF2B5EF4-FFF2-40B4-BE49-F238E27FC236}">
                  <a16:creationId xmlns:a16="http://schemas.microsoft.com/office/drawing/2014/main" id="{E615EBAF-955F-4294-99EB-922C7A400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53" name="Freeform 56">
              <a:extLst>
                <a:ext uri="{FF2B5EF4-FFF2-40B4-BE49-F238E27FC236}">
                  <a16:creationId xmlns:a16="http://schemas.microsoft.com/office/drawing/2014/main" id="{B1592F83-EF32-4C0A-993A-2B6AC8186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54" name="Freeform 57">
              <a:extLst>
                <a:ext uri="{FF2B5EF4-FFF2-40B4-BE49-F238E27FC236}">
                  <a16:creationId xmlns:a16="http://schemas.microsoft.com/office/drawing/2014/main" id="{F1C4D2B1-55D6-4040-AE4D-F7C5D326F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55" name="Freeform 58">
              <a:extLst>
                <a:ext uri="{FF2B5EF4-FFF2-40B4-BE49-F238E27FC236}">
                  <a16:creationId xmlns:a16="http://schemas.microsoft.com/office/drawing/2014/main" id="{DC7DBDFF-6BF3-41F0-A002-44B913CD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</p:grpSp>
      <p:pic>
        <p:nvPicPr>
          <p:cNvPr id="257" name="Picture 2">
            <a:extLst>
              <a:ext uri="{FF2B5EF4-FFF2-40B4-BE49-F238E27FC236}">
                <a16:creationId xmlns:a16="http://schemas.microsoft.com/office/drawing/2014/main" id="{0B0BC616-AF73-491B-AACB-A8C3A548B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EE7BE-A11B-49EF-2122-BC5B211A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306" y="503682"/>
            <a:ext cx="4966332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Partitional clustering – silhoutte scores</a:t>
            </a:r>
          </a:p>
        </p:txBody>
      </p:sp>
      <p:sp useBgFill="1">
        <p:nvSpPr>
          <p:cNvPr id="259" name="Round Diagonal Corner Rectangle 6">
            <a:extLst>
              <a:ext uri="{FF2B5EF4-FFF2-40B4-BE49-F238E27FC236}">
                <a16:creationId xmlns:a16="http://schemas.microsoft.com/office/drawing/2014/main" id="{7C914900-562F-42A1-9E63-CD117E0CA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A graph of a graph&#10;&#10;AI-generated content may be incorrect.">
            <a:extLst>
              <a:ext uri="{FF2B5EF4-FFF2-40B4-BE49-F238E27FC236}">
                <a16:creationId xmlns:a16="http://schemas.microsoft.com/office/drawing/2014/main" id="{3E80CDBF-0ABD-280E-81AD-CE17AC509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30" y="1141368"/>
            <a:ext cx="4476416" cy="456777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EE5AFC27-1A6F-9D6F-8B94-D89A882C2F7A}"/>
              </a:ext>
            </a:extLst>
          </p:cNvPr>
          <p:cNvSpPr txBox="1"/>
          <p:nvPr/>
        </p:nvSpPr>
        <p:spPr>
          <a:xfrm>
            <a:off x="6386945" y="2900363"/>
            <a:ext cx="50696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>
                <a:solidFill>
                  <a:schemeClr val="bg1"/>
                </a:solidFill>
              </a:rPr>
              <a:t>Valores positivos en casi su totalidad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>
                <a:solidFill>
                  <a:schemeClr val="bg1"/>
                </a:solidFill>
              </a:rPr>
              <a:t>Bandas relativamente anchas y compactas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El Segundo cluster </a:t>
            </a:r>
            <a:r>
              <a:rPr lang="en-GB" sz="2400" dirty="0" err="1">
                <a:solidFill>
                  <a:schemeClr val="bg1"/>
                </a:solidFill>
              </a:rPr>
              <a:t>recoge</a:t>
            </a:r>
            <a:r>
              <a:rPr lang="en-GB" sz="2400" dirty="0">
                <a:solidFill>
                  <a:schemeClr val="bg1"/>
                </a:solidFill>
              </a:rPr>
              <a:t> la </a:t>
            </a:r>
            <a:r>
              <a:rPr lang="en-GB" sz="2400" dirty="0" err="1">
                <a:solidFill>
                  <a:schemeClr val="bg1"/>
                </a:solidFill>
              </a:rPr>
              <a:t>mayoría</a:t>
            </a:r>
            <a:r>
              <a:rPr lang="en-GB" sz="2400" dirty="0">
                <a:solidFill>
                  <a:schemeClr val="bg1"/>
                </a:solidFill>
              </a:rPr>
              <a:t> de </a:t>
            </a:r>
            <a:r>
              <a:rPr lang="en-GB" sz="2400" dirty="0" err="1">
                <a:solidFill>
                  <a:schemeClr val="bg1"/>
                </a:solidFill>
              </a:rPr>
              <a:t>los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datos</a:t>
            </a:r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bg1"/>
                </a:solidFill>
              </a:rPr>
              <a:t>Coeficientes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bajos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pero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positivos</a:t>
            </a:r>
            <a:r>
              <a:rPr lang="en-GB" sz="2400" dirty="0">
                <a:solidFill>
                  <a:schemeClr val="bg1"/>
                </a:solidFill>
              </a:rPr>
              <a:t>, </a:t>
            </a:r>
            <a:r>
              <a:rPr lang="en-GB" sz="2400" dirty="0" err="1">
                <a:solidFill>
                  <a:schemeClr val="bg1"/>
                </a:solidFill>
              </a:rPr>
              <a:t>propios</a:t>
            </a:r>
            <a:r>
              <a:rPr lang="en-GB" sz="2400" dirty="0">
                <a:solidFill>
                  <a:schemeClr val="bg1"/>
                </a:solidFill>
              </a:rPr>
              <a:t> de </a:t>
            </a:r>
            <a:r>
              <a:rPr lang="en-GB" sz="2400" dirty="0" err="1">
                <a:solidFill>
                  <a:schemeClr val="bg1"/>
                </a:solidFill>
              </a:rPr>
              <a:t>datos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Socioeconómicos</a:t>
            </a:r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bg1"/>
                </a:solidFill>
              </a:rPr>
              <a:t>Refuerzan</a:t>
            </a:r>
            <a:r>
              <a:rPr lang="en-GB" sz="2400" dirty="0">
                <a:solidFill>
                  <a:schemeClr val="bg1"/>
                </a:solidFill>
              </a:rPr>
              <a:t> la </a:t>
            </a:r>
            <a:r>
              <a:rPr lang="en-GB" sz="2400" dirty="0" err="1">
                <a:solidFill>
                  <a:schemeClr val="bg1"/>
                </a:solidFill>
              </a:rPr>
              <a:t>elección</a:t>
            </a:r>
            <a:r>
              <a:rPr lang="en-GB" sz="2400" dirty="0">
                <a:solidFill>
                  <a:schemeClr val="bg1"/>
                </a:solidFill>
              </a:rPr>
              <a:t> de k =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059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B089-0DF3-FD1E-A088-8921E772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PARTITIONAL CLUSTERING – Clustering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0293B-3E42-2E27-02EF-613996916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29718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37B4F1-2F96-8DD3-1F64-45391DCCD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7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9" name="Group 4108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110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1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2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3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4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5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6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7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8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9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0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1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2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3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4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5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6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7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8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9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0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1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2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3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4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5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6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7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8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9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0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1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2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3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4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5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6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7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8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9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0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1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2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3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4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5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6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7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8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9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60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61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62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63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B728BB8-642B-637D-C60E-046BBADA4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500" y="448260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DBSCAN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165" name="Round Diagonal Corner Rectangle 6">
            <a:extLst>
              <a:ext uri="{FF2B5EF4-FFF2-40B4-BE49-F238E27FC236}">
                <a16:creationId xmlns:a16="http://schemas.microsoft.com/office/drawing/2014/main" id="{E6A49086-297C-45EA-8090-994D86666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7B36EE-CF74-4484-4034-D41F4FBEB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5756" y="977767"/>
            <a:ext cx="4052284" cy="245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19CE364-9BA2-E1C5-6CCE-99DB15E03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6661" y="3507550"/>
            <a:ext cx="4131591" cy="243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EBA23F-8F89-E720-9F6F-1364F28807C3}"/>
              </a:ext>
            </a:extLst>
          </p:cNvPr>
          <p:cNvSpPr txBox="1"/>
          <p:nvPr/>
        </p:nvSpPr>
        <p:spPr>
          <a:xfrm>
            <a:off x="857250" y="2320185"/>
            <a:ext cx="5069693" cy="3416320"/>
          </a:xfrm>
          <a:prstGeom prst="rect">
            <a:avLst/>
          </a:prstGeom>
          <a:solidFill>
            <a:schemeClr val="bg2">
              <a:alpha val="7269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Parámetros eps y min_samples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Evaluación preliminar sobre un rango de valores para determinar min_samples fijo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</a:t>
            </a:r>
            <a:r>
              <a:rPr lang="en-ES" sz="2400" dirty="0"/>
              <a:t>ntre 5 y 2*d (d = dimensionalidad de los datos)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Se eligió min_samples =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N</a:t>
            </a:r>
            <a:r>
              <a:rPr lang="en-ES" sz="2400" dirty="0"/>
              <a:t>úmero de clusters razonable y estable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276058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E914D-4874-AB19-76E4-9A7F99E2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ES" dirty="0"/>
              <a:t>DBSCAN – REGLA DEL “CODO”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0456E1-3DB0-8BC7-F41D-F8A16A2F6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0731" y="2249487"/>
            <a:ext cx="4670593" cy="354965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A9F4C-76B4-263A-20BC-3A8D2AD3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ES" dirty="0"/>
              <a:t>Buscamos los valores en los que cambia el crecimiento lento a drástico</a:t>
            </a:r>
          </a:p>
          <a:p>
            <a:r>
              <a:rPr lang="en-ES" dirty="0"/>
              <a:t>Rango entre 0.6-1.2</a:t>
            </a:r>
          </a:p>
          <a:p>
            <a:pPr marL="0" indent="0">
              <a:buNone/>
            </a:pP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644294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74953-0A14-9A72-3222-BB08ED5FB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812" y="698298"/>
            <a:ext cx="9905998" cy="1478570"/>
          </a:xfrm>
        </p:spPr>
        <p:txBody>
          <a:bodyPr/>
          <a:lstStyle/>
          <a:p>
            <a:pPr algn="ctr"/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3CDDFC-F9C2-9D87-2433-9EAF2640E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1461" y="2224939"/>
            <a:ext cx="9905999" cy="354171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s-ES" dirty="0"/>
              <a:t>INTRODUCCIÓN</a:t>
            </a:r>
          </a:p>
          <a:p>
            <a:pPr marL="457200" indent="-457200">
              <a:buAutoNum type="arabicPeriod"/>
            </a:pPr>
            <a:r>
              <a:rPr lang="es-ES" dirty="0"/>
              <a:t>PREPROCESAMIENTO</a:t>
            </a:r>
          </a:p>
          <a:p>
            <a:pPr marL="457200" indent="-457200">
              <a:buAutoNum type="arabicPeriod"/>
            </a:pPr>
            <a:r>
              <a:rPr lang="es-ES" dirty="0"/>
              <a:t>HIERARCHICAL CLUSTERING</a:t>
            </a:r>
          </a:p>
          <a:p>
            <a:pPr marL="457200" indent="-457200">
              <a:buAutoNum type="arabicPeriod"/>
            </a:pPr>
            <a:r>
              <a:rPr lang="es-ES" dirty="0"/>
              <a:t>PARTITIONAL CLUSTERING</a:t>
            </a:r>
          </a:p>
          <a:p>
            <a:pPr marL="457200" indent="-457200">
              <a:buAutoNum type="arabicPeriod"/>
            </a:pPr>
            <a:r>
              <a:rPr lang="es-ES" dirty="0"/>
              <a:t>DBSCAN</a:t>
            </a:r>
          </a:p>
          <a:p>
            <a:pPr marL="457200" indent="-457200">
              <a:buAutoNum type="arabicPeriod"/>
            </a:pPr>
            <a:r>
              <a:rPr lang="es-ES" dirty="0"/>
              <a:t>GAUSSIAN MIXTURE MODELS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s-ES" dirty="0"/>
              <a:t>CONCLUSIÓN</a:t>
            </a:r>
          </a:p>
          <a:p>
            <a:pPr marL="457200" indent="-457200">
              <a:buAutoNum type="arabicPeriod"/>
            </a:pPr>
            <a:endParaRPr lang="es-ES" dirty="0"/>
          </a:p>
          <a:p>
            <a:pPr marL="457200" indent="-4572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8302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15DA-F911-5711-7D2A-C555F43F2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DBSCAN – DISTINTOS 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3437-83A1-9B48-E187-E7EF3F676F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875405"/>
            <a:ext cx="6367754" cy="3541714"/>
          </a:xfrm>
        </p:spPr>
        <p:txBody>
          <a:bodyPr/>
          <a:lstStyle/>
          <a:p>
            <a:r>
              <a:rPr lang="en-ES" dirty="0"/>
              <a:t>Se probaron distintos eps dentro del rango</a:t>
            </a:r>
          </a:p>
          <a:p>
            <a:r>
              <a:rPr lang="en-ES" dirty="0"/>
              <a:t>Visualización en 2D (se marcan los outliers detectados)</a:t>
            </a:r>
          </a:p>
          <a:p>
            <a:r>
              <a:rPr lang="en-ES" dirty="0"/>
              <a:t>Evaluación cuantitativa con coeficientes silhoutte</a:t>
            </a:r>
          </a:p>
          <a:p>
            <a:r>
              <a:rPr lang="en-ES" dirty="0"/>
              <a:t>Se escogió eps = 1.0 (mejor score y cantidad de clusters adecuada)</a:t>
            </a:r>
          </a:p>
        </p:txBody>
      </p:sp>
      <p:pic>
        <p:nvPicPr>
          <p:cNvPr id="6" name="Content Placeholder 5" descr="A yellow and purple dots&#10;&#10;AI-generated content may be incorrect.">
            <a:extLst>
              <a:ext uri="{FF2B5EF4-FFF2-40B4-BE49-F238E27FC236}">
                <a16:creationId xmlns:a16="http://schemas.microsoft.com/office/drawing/2014/main" id="{89623AA0-E07A-D7BE-7302-E50EF7A0E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25" y="4604759"/>
            <a:ext cx="3574475" cy="2253240"/>
          </a:xfrm>
        </p:spPr>
      </p:pic>
      <p:pic>
        <p:nvPicPr>
          <p:cNvPr id="8" name="Picture 7" descr="A diagram of a number of dots&#10;&#10;AI-generated content may be incorrect.">
            <a:extLst>
              <a:ext uri="{FF2B5EF4-FFF2-40B4-BE49-F238E27FC236}">
                <a16:creationId xmlns:a16="http://schemas.microsoft.com/office/drawing/2014/main" id="{8A511632-BC11-E1E5-4E60-2765108C1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24" y="2351520"/>
            <a:ext cx="3574475" cy="2253239"/>
          </a:xfrm>
          <a:prstGeom prst="rect">
            <a:avLst/>
          </a:prstGeom>
        </p:spPr>
      </p:pic>
      <p:pic>
        <p:nvPicPr>
          <p:cNvPr id="10" name="Picture 9" descr="A diagram of a number of dots&#10;&#10;AI-generated content may be incorrect.">
            <a:extLst>
              <a:ext uri="{FF2B5EF4-FFF2-40B4-BE49-F238E27FC236}">
                <a16:creationId xmlns:a16="http://schemas.microsoft.com/office/drawing/2014/main" id="{FD752A5A-A70F-E873-5577-388F1FC1A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26" y="0"/>
            <a:ext cx="3574473" cy="2351520"/>
          </a:xfrm>
          <a:prstGeom prst="rect">
            <a:avLst/>
          </a:prstGeom>
        </p:spPr>
      </p:pic>
      <p:pic>
        <p:nvPicPr>
          <p:cNvPr id="12" name="Picture 11" descr="A white background with black numbers&#10;&#10;AI-generated content may be incorrect.">
            <a:extLst>
              <a:ext uri="{FF2B5EF4-FFF2-40B4-BE49-F238E27FC236}">
                <a16:creationId xmlns:a16="http://schemas.microsoft.com/office/drawing/2014/main" id="{0AA6784F-BFA2-CA07-E5E1-3972C5160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44" y="4604759"/>
            <a:ext cx="40259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76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90D5D-D661-9526-F065-EE5E7707B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D9772-70C6-C647-A124-E63043D7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DBSCAN – Clustering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3040C-22F2-76F6-4411-944A58451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339553" cy="2239386"/>
          </a:xfrm>
        </p:spPr>
        <p:txBody>
          <a:bodyPr>
            <a:normAutofit fontScale="85000" lnSpcReduction="10000"/>
          </a:bodyPr>
          <a:lstStyle/>
          <a:p>
            <a:r>
              <a:rPr lang="en-ES" dirty="0"/>
              <a:t>DBSCAN no consiguió identificar agrupamientos significativos e interpretables</a:t>
            </a:r>
          </a:p>
          <a:p>
            <a:r>
              <a:rPr lang="en-ES" dirty="0"/>
              <a:t>Un cluster de solo 6 individuos caracterizado por mujeres de mayor edad viudas</a:t>
            </a:r>
          </a:p>
          <a:p>
            <a:r>
              <a:rPr lang="en-ES" dirty="0"/>
              <a:t>No representa grupos naturales</a:t>
            </a:r>
          </a:p>
          <a:p>
            <a:r>
              <a:rPr lang="en-ES" dirty="0"/>
              <a:t>DBSCAN busca zonas de alta densidad claramente separadas, nuestros datos contienen mucho solapamiento y forman una gran nube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578903F-53FF-9105-A150-90543893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0" y="4896009"/>
            <a:ext cx="4642444" cy="74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6A17BAD-BD78-6924-86EB-DE1BEE329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11" y="4807527"/>
            <a:ext cx="5643056" cy="104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239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CAA5B-FEED-D532-0159-05543A13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GAUSSIAN MIXTURE MODELS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F4D103-CBFD-ABD3-3703-74BA6D8DB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4084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BD10ED-A818-66BC-A8BA-1B4555CC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199" y="2689715"/>
            <a:ext cx="4816327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Thank you for your attention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163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AE084-6D21-2380-C7B1-11EE3D149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F144F-BE4F-D42A-EA67-A0497E1E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ES" dirty="0"/>
              <a:t>Aplicación de técnicas de clustering sobre un conjunto de datos socioeconómicos para hallar agrupaciones naturales</a:t>
            </a:r>
          </a:p>
          <a:p>
            <a:r>
              <a:rPr lang="en-ES" dirty="0"/>
              <a:t>Preprocesamiento exhaustivo para igualar el peso de las variables</a:t>
            </a:r>
          </a:p>
          <a:p>
            <a:r>
              <a:rPr lang="en-ES" dirty="0"/>
              <a:t>Evaluación del efecto de los distintos parámetros</a:t>
            </a:r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775046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56773-6632-2070-F8C6-1B675631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PREPROCESAMIENTO</a:t>
            </a:r>
            <a:br>
              <a:rPr lang="es-ES" dirty="0"/>
            </a:br>
            <a:endParaRPr lang="es-E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D46668-3039-784A-84C7-5276552710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50460" y="1767006"/>
            <a:ext cx="8635697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Consistencia del formato: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Datos estandarizados, sin inconsistencias de mayúsculas o espacios.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ES" sz="1800" dirty="0">
                <a:latin typeface="Arial" panose="020B0604020202020204" pitchFamily="34" charset="0"/>
              </a:rPr>
              <a:t>- 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Revisados los valores numéricos, sin valores fuera de rango.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Valores faltantes: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Ninguna columna o fila tiene datos nulos → no se requirió imputación.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Duplicados: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Filas duplicadas eliminadas para evitar redundancia y optimizar el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360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A5BE1F-B3BF-5325-CAB1-5662C5A15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4A45E3-9CEF-723C-D260-D422926B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outliers</a:t>
            </a:r>
            <a:br>
              <a:rPr lang="es-ES" sz="2800" dirty="0">
                <a:solidFill>
                  <a:srgbClr val="FFFFFF"/>
                </a:solidFill>
              </a:rPr>
            </a:br>
            <a:endParaRPr lang="es-ES" sz="2800" dirty="0">
              <a:solidFill>
                <a:srgbClr val="FFFFFF"/>
              </a:solidFill>
            </a:endParaRP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46558D-248A-F9F5-8178-B43867983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691881"/>
            <a:ext cx="6112382" cy="346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97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49B0FE-BF96-0BF6-7B8A-F03919787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3F954E-8EC4-CF6B-A744-C7991192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s-ES" sz="3200" dirty="0"/>
              <a:t>CAPITAL GAIN</a:t>
            </a:r>
            <a:br>
              <a:rPr lang="es-ES" sz="3200" dirty="0"/>
            </a:br>
            <a:endParaRPr lang="es-ES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761C23-5478-CD86-EFA9-E74B000E23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09324"/>
            <a:ext cx="5456279" cy="241440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D2D18835-1EC1-15D7-FFBF-FB052906B6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01725" y="1912288"/>
            <a:ext cx="471357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Distribución muy sesgada: muchos ceros y valores extremos.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aplicó 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transformación logarítmica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 el efecto de los valores extremos.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Maneja ceros de forma segura.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Hace la variable más homogénea.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Aunque sigue siendo asimétrica, el rango se reduce, logrando una distribución más adecuada para el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4765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495F05-139E-296C-04F9-A3A5CE38A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CDC34D-F092-7148-AF2E-FF4541DE9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Autofit/>
          </a:bodyPr>
          <a:lstStyle/>
          <a:p>
            <a:pPr algn="ctr"/>
            <a:br>
              <a:rPr lang="es-ES" sz="2400" dirty="0"/>
            </a:br>
            <a:r>
              <a:rPr lang="es-ES" sz="2400" b="1" dirty="0"/>
              <a:t>Variables redundantes y escalado</a:t>
            </a:r>
            <a:br>
              <a:rPr lang="es-ES" sz="2400" b="1" dirty="0"/>
            </a:br>
            <a:endParaRPr lang="es-ES" sz="2400" dirty="0"/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9FF870-769E-FD53-A61B-96DD6B71E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189" y="1147146"/>
            <a:ext cx="4403180" cy="22015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DC18F59-4D07-5481-EDE4-3982A13BE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188" y="3513327"/>
            <a:ext cx="4403182" cy="2201591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877880-71A8-4FAD-C7AD-0C285F21E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 fontScale="70000" lnSpcReduction="20000"/>
          </a:bodyPr>
          <a:lstStyle/>
          <a:p>
            <a:r>
              <a:rPr lang="es-ES" b="1" dirty="0"/>
              <a:t>Correlación </a:t>
            </a:r>
            <a:r>
              <a:rPr lang="es-ES" b="1" dirty="0" err="1"/>
              <a:t>Education</a:t>
            </a:r>
            <a:r>
              <a:rPr lang="es-ES" b="1" dirty="0"/>
              <a:t> vs </a:t>
            </a:r>
            <a:r>
              <a:rPr lang="es-ES" b="1" dirty="0" err="1"/>
              <a:t>EducationNum</a:t>
            </a:r>
            <a:r>
              <a:rPr lang="es-ES" b="1" dirty="0"/>
              <a:t>:</a:t>
            </a:r>
            <a:endParaRPr lang="es-ES" dirty="0"/>
          </a:p>
          <a:p>
            <a:pPr lvl="1"/>
            <a:r>
              <a:rPr lang="es-ES" dirty="0"/>
              <a:t>Codificación inicial sin orden → correlación débil (0.383).</a:t>
            </a:r>
          </a:p>
          <a:p>
            <a:pPr lvl="1"/>
            <a:r>
              <a:rPr lang="es-ES" dirty="0"/>
              <a:t>Orden correcto aplicado → correlación muy alta (0.995).</a:t>
            </a:r>
          </a:p>
          <a:p>
            <a:pPr lvl="1"/>
            <a:r>
              <a:rPr lang="es-ES" dirty="0"/>
              <a:t>Conclusión: </a:t>
            </a:r>
            <a:r>
              <a:rPr lang="es-ES" b="1" dirty="0" err="1"/>
              <a:t>Education</a:t>
            </a:r>
            <a:r>
              <a:rPr lang="es-ES" b="1" dirty="0"/>
              <a:t> es redundante</a:t>
            </a:r>
            <a:r>
              <a:rPr lang="es-ES" dirty="0"/>
              <a:t> respecto a </a:t>
            </a:r>
            <a:r>
              <a:rPr lang="es-ES" dirty="0" err="1"/>
              <a:t>EducationNum</a:t>
            </a:r>
            <a:r>
              <a:rPr lang="es-ES" dirty="0"/>
              <a:t>.</a:t>
            </a:r>
          </a:p>
          <a:p>
            <a:r>
              <a:rPr lang="es-ES" b="1" dirty="0"/>
              <a:t>Escalado de variables numéricas:</a:t>
            </a:r>
            <a:endParaRPr lang="es-ES" dirty="0"/>
          </a:p>
          <a:p>
            <a:pPr lvl="1"/>
            <a:r>
              <a:rPr lang="es-ES" dirty="0"/>
              <a:t>Se evaluó para evitar que variables con rangos mayores dominen el </a:t>
            </a:r>
            <a:r>
              <a:rPr lang="es-ES" dirty="0" err="1"/>
              <a:t>clustering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Métodos probados: </a:t>
            </a:r>
            <a:r>
              <a:rPr lang="es-ES" b="1" dirty="0" err="1"/>
              <a:t>StandardScaler</a:t>
            </a:r>
            <a:r>
              <a:rPr lang="es-ES" dirty="0"/>
              <a:t> y </a:t>
            </a:r>
            <a:r>
              <a:rPr lang="es-ES" b="1" dirty="0" err="1"/>
              <a:t>RobustScaler</a:t>
            </a:r>
            <a:r>
              <a:rPr lang="es-ES" dirty="0"/>
              <a:t>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43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696939-6D63-BF13-51C1-620DE9A0C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60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017A45-D295-B944-132F-98B2C193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s-ES" sz="3400" dirty="0"/>
              <a:t>Variables categóricas</a:t>
            </a:r>
            <a:br>
              <a:rPr lang="es-ES" sz="3400" dirty="0"/>
            </a:br>
            <a:endParaRPr lang="es-ES" sz="3400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C399AE8C-BEB6-E318-64D9-4293DA2D6E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97763" y="1082673"/>
            <a:ext cx="5751237" cy="47085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ES" altLang="es-ES" sz="1100" b="1" dirty="0" err="1">
                <a:latin typeface="Arial" panose="020B0604020202020204" pitchFamily="34" charset="0"/>
              </a:rPr>
              <a:t>CapitalGain</a:t>
            </a:r>
            <a:r>
              <a:rPr lang="es-ES" altLang="es-ES" sz="1100" b="1" dirty="0">
                <a:latin typeface="Arial" panose="020B0604020202020204" pitchFamily="34" charset="0"/>
              </a:rPr>
              <a:t>:</a:t>
            </a:r>
            <a:r>
              <a:rPr lang="es-ES" altLang="es-ES" sz="1100" dirty="0">
                <a:latin typeface="Arial" panose="020B0604020202020204" pitchFamily="34" charset="0"/>
              </a:rPr>
              <a:t> Posible descomposición en dos componentes, variable con muchos ceros (86.5%) y valores </a:t>
            </a:r>
            <a:r>
              <a:rPr lang="es-ES" altLang="es-ES" sz="1100" dirty="0" err="1">
                <a:latin typeface="Arial" panose="020B0604020202020204" pitchFamily="34" charset="0"/>
              </a:rPr>
              <a:t>extremoss</a:t>
            </a:r>
            <a:r>
              <a:rPr lang="es-ES" altLang="es-ES" sz="1100" dirty="0">
                <a:latin typeface="Arial" panose="020B0604020202020204" pitchFamily="34" charset="0"/>
              </a:rPr>
              <a:t>: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ES" altLang="es-ES" sz="1100" b="1" dirty="0">
                <a:latin typeface="Arial" panose="020B0604020202020204" pitchFamily="34" charset="0"/>
              </a:rPr>
              <a:t>Binaria:</a:t>
            </a:r>
            <a:r>
              <a:rPr lang="es-ES" altLang="es-ES" sz="1100" dirty="0">
                <a:latin typeface="Arial" panose="020B0604020202020204" pitchFamily="34" charset="0"/>
              </a:rPr>
              <a:t> indica si hay ganancias o no.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ES" altLang="es-ES" sz="1100" b="1" dirty="0">
                <a:latin typeface="Arial" panose="020B0604020202020204" pitchFamily="34" charset="0"/>
              </a:rPr>
              <a:t>Logarítmica:</a:t>
            </a:r>
            <a:r>
              <a:rPr lang="es-ES" altLang="es-ES" sz="1100" dirty="0">
                <a:latin typeface="Arial" panose="020B0604020202020204" pitchFamily="34" charset="0"/>
              </a:rPr>
              <a:t> valores de ganancias para reducir asimetría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ES" altLang="es-ES" sz="1100" dirty="0">
                <a:latin typeface="Arial" panose="020B0604020202020204" pitchFamily="34" charset="0"/>
              </a:rPr>
              <a:t>Idea descartada, correlación del 0.99 (coeficiente de Pearson)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s-ES" altLang="es-ES" sz="11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Columnas categóricas: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Gender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MaritalStatus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Relationship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Education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eliminada por redundancia).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s-ES" altLang="es-E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Codificación:</a:t>
            </a:r>
            <a:endParaRPr kumimoji="0" lang="es-ES" altLang="es-E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 descartó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OrdinalEncoder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(variables nominales, sin orden natural).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s-ES" altLang="es-ES" sz="11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Gender</a:t>
            </a:r>
            <a:r>
              <a:rPr kumimoji="0" lang="es-ES" altLang="es-ES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One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-Hot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Encoding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eliminando una columna por redundancia.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s-ES" altLang="es-ES" sz="11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MaritalStatus</a:t>
            </a:r>
            <a:r>
              <a:rPr kumimoji="0" lang="es-ES" altLang="es-ES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y </a:t>
            </a:r>
            <a:r>
              <a:rPr kumimoji="0" lang="es-ES" altLang="es-ES" sz="11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Relationship</a:t>
            </a:r>
            <a:r>
              <a:rPr kumimoji="0" lang="es-ES" altLang="es-ES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One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-Hot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Encoding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cada categoría como columna binaria.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endParaRPr kumimoji="0" lang="es-ES" altLang="es-E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Consideraciones:</a:t>
            </a:r>
            <a:endParaRPr kumimoji="0" lang="es-ES" altLang="es-E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Aumenta dimensionalidad.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Permite aplicar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clustering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correctamente y obtener resultados comparables.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s-ES" altLang="es-E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9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0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847059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pic>
        <p:nvPicPr>
          <p:cNvPr id="10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22FF2C-0E3E-0E37-20E4-F114F48A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s-ES" sz="2400">
                <a:solidFill>
                  <a:srgbClr val="FFFFFF"/>
                </a:solidFill>
              </a:rPr>
              <a:t>HIERARCHICAL CLUSTERING - EUCLIDEA</a:t>
            </a:r>
            <a:br>
              <a:rPr lang="es-ES" sz="2400">
                <a:solidFill>
                  <a:srgbClr val="FFFFFF"/>
                </a:solidFill>
              </a:rPr>
            </a:br>
            <a:endParaRPr lang="es-ES" sz="2400">
              <a:solidFill>
                <a:srgbClr val="FFFFFF"/>
              </a:solidFill>
            </a:endParaRPr>
          </a:p>
        </p:txBody>
      </p:sp>
      <p:sp useBgFill="1">
        <p:nvSpPr>
          <p:cNvPr id="10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A505F01-016A-2E8E-F9DE-5AC621CBAE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36041" y="2249487"/>
            <a:ext cx="3281004" cy="35417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Se </a:t>
            </a:r>
            <a:r>
              <a:rPr lang="es-ES" altLang="es-ES" sz="1800" dirty="0">
                <a:solidFill>
                  <a:srgbClr val="FFFFFF"/>
                </a:solidFill>
                <a:latin typeface="Arial" panose="020B0604020202020204" pitchFamily="34" charset="0"/>
              </a:rPr>
              <a:t>escogió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el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dendrograma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Ward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como el más adecuado.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Ward mostro un árbol más estable, saltos más </a:t>
            </a:r>
            <a:r>
              <a:rPr lang="es-ES" altLang="es-ES" sz="1800" dirty="0">
                <a:solidFill>
                  <a:srgbClr val="FFFFFF"/>
                </a:solidFill>
                <a:latin typeface="Arial" panose="020B0604020202020204" pitchFamily="34" charset="0"/>
              </a:rPr>
              <a:t>largos, y fusión gradual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, indicando agrupamientos naturales.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Conclusión: número de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clusters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óptimo entre 2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y 4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3" descr="A group of graphs with different colored lines&#10;&#10;AI-generated content may be incorrect.">
            <a:extLst>
              <a:ext uri="{FF2B5EF4-FFF2-40B4-BE49-F238E27FC236}">
                <a16:creationId xmlns:a16="http://schemas.microsoft.com/office/drawing/2014/main" id="{AC2DE058-76F6-3E1A-DC70-181BCFCA81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06" y="1382713"/>
            <a:ext cx="6284940" cy="413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4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1621</TotalTime>
  <Words>905</Words>
  <Application>Microsoft Macintosh PowerPoint</Application>
  <PresentationFormat>Widescreen</PresentationFormat>
  <Paragraphs>122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Times New Roman</vt:lpstr>
      <vt:lpstr>Tw Cen MT</vt:lpstr>
      <vt:lpstr>Circuito</vt:lpstr>
      <vt:lpstr>MACHINE LEARNING</vt:lpstr>
      <vt:lpstr>ÍNDICE</vt:lpstr>
      <vt:lpstr>iNTRODUCCIÓN</vt:lpstr>
      <vt:lpstr>PREPROCESAMIENTO </vt:lpstr>
      <vt:lpstr>outliers </vt:lpstr>
      <vt:lpstr>CAPITAL GAIN </vt:lpstr>
      <vt:lpstr> Variables redundantes y escalado </vt:lpstr>
      <vt:lpstr>Variables categóricas </vt:lpstr>
      <vt:lpstr>HIERARCHICAL CLUSTERING - EUCLIDEA </vt:lpstr>
      <vt:lpstr>HIERARCHICAL CLUSTERING - MANHATTAN </vt:lpstr>
      <vt:lpstr>HIERARCHICAL CLUSTERING - Silhoutte score </vt:lpstr>
      <vt:lpstr>HIERARCHICAL CLUSTERING – Clusterings finales</vt:lpstr>
      <vt:lpstr>Hierarchical clustering- Conclusión </vt:lpstr>
      <vt:lpstr>Partitional clustering – Reducción de dimensionalidad </vt:lpstr>
      <vt:lpstr>PARTITIONAL CLUSTERING - KMEANS</vt:lpstr>
      <vt:lpstr>Partitional clustering – silhoutte scores</vt:lpstr>
      <vt:lpstr>PARTITIONAL CLUSTERING – Clustering final</vt:lpstr>
      <vt:lpstr>DBSCAN </vt:lpstr>
      <vt:lpstr>DBSCAN – REGLA DEL “CODO”</vt:lpstr>
      <vt:lpstr>DBSCAN – DISTINTOS EPS</vt:lpstr>
      <vt:lpstr>DBSCAN – Clustering final</vt:lpstr>
      <vt:lpstr>GAUSSIAN MIXTURE MODELS </vt:lpstr>
      <vt:lpstr>Thank you for your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laura gago</dc:creator>
  <cp:lastModifiedBy>LUCIA MARTINEZ MIRAMONTES</cp:lastModifiedBy>
  <cp:revision>5</cp:revision>
  <dcterms:created xsi:type="dcterms:W3CDTF">2025-10-19T16:58:52Z</dcterms:created>
  <dcterms:modified xsi:type="dcterms:W3CDTF">2025-10-22T19:25:09Z</dcterms:modified>
</cp:coreProperties>
</file>